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12192000" cy="6858000"/>
  <p:notesSz cx="7559675" cy="106918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629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82760" y="465084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8665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03524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758772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8276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03524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758772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82760" y="3306960"/>
            <a:ext cx="10506600" cy="2572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ca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1050660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82760" y="978480"/>
            <a:ext cx="10634040" cy="10002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ca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82760" y="3306960"/>
            <a:ext cx="10506600" cy="25722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ca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8665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82760" y="465084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8665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03524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7587720" y="330696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8276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403524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7587720" y="4650840"/>
            <a:ext cx="33829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1050660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82760" y="978480"/>
            <a:ext cx="10634040" cy="10002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ca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25722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866560" y="465084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827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866560" y="3306960"/>
            <a:ext cx="512712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82760" y="4650840"/>
            <a:ext cx="10506600" cy="1226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"/>
          <p:cNvSpPr/>
          <p:nvPr/>
        </p:nvSpPr>
        <p:spPr>
          <a:xfrm>
            <a:off x="482400" y="48960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9" name="Line 2"/>
          <p:cNvSpPr/>
          <p:nvPr/>
        </p:nvSpPr>
        <p:spPr>
          <a:xfrm>
            <a:off x="482400" y="636804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506600" cy="2531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6600" b="0" strike="noStrike" spc="-1">
                <a:solidFill>
                  <a:srgbClr val="000000"/>
                </a:solidFill>
                <a:latin typeface="Seaford"/>
              </a:rPr>
              <a:t>Click to edit Master title style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dt"/>
          </p:nvPr>
        </p:nvSpPr>
        <p:spPr>
          <a:xfrm>
            <a:off x="484560" y="1004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320390A9-5661-4D82-842C-26E76AC26D1B}" type="datetime">
              <a:rPr lang="en-US" sz="900" b="0" strike="noStrike" spc="-1">
                <a:solidFill>
                  <a:srgbClr val="000000"/>
                </a:solidFill>
                <a:latin typeface="Seaford"/>
              </a:rPr>
              <a:t>6/21/2021</a:t>
            </a:fld>
            <a:endParaRPr lang="ca-ES" sz="9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>
            <a:off x="484560" y="641916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ca-ES" sz="2400" b="0" strike="noStrike" spc="-1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10989720" y="100440"/>
            <a:ext cx="6397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570EF6F-CC86-48E9-8B39-A6BBFF1846D4}" type="slidenum">
              <a:rPr lang="en-US" sz="900" b="0" strike="noStrike" spc="-1">
                <a:solidFill>
                  <a:srgbClr val="000000"/>
                </a:solidFill>
                <a:latin typeface="Seaford"/>
              </a:rPr>
              <a:t>‹Nº›</a:t>
            </a:fld>
            <a:endParaRPr lang="ca-ES" sz="900" b="0" strike="noStrike" spc="-1">
              <a:latin typeface="Times New Roman"/>
            </a:endParaRPr>
          </a:p>
        </p:txBody>
      </p:sp>
      <p:sp>
        <p:nvSpPr>
          <p:cNvPr id="6" name="Line 7"/>
          <p:cNvSpPr/>
          <p:nvPr/>
        </p:nvSpPr>
        <p:spPr>
          <a:xfrm>
            <a:off x="482400" y="48960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Line 1"/>
          <p:cNvSpPr/>
          <p:nvPr/>
        </p:nvSpPr>
        <p:spPr>
          <a:xfrm>
            <a:off x="482400" y="48960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" name="Line 2"/>
          <p:cNvSpPr/>
          <p:nvPr/>
        </p:nvSpPr>
        <p:spPr>
          <a:xfrm>
            <a:off x="482400" y="636804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" name="PlaceHolder 3"/>
          <p:cNvSpPr>
            <a:spLocks noGrp="1"/>
          </p:cNvSpPr>
          <p:nvPr>
            <p:ph type="title"/>
          </p:nvPr>
        </p:nvSpPr>
        <p:spPr>
          <a:xfrm>
            <a:off x="482760" y="978480"/>
            <a:ext cx="10634040" cy="21574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6600" b="0" strike="noStrike" spc="-1">
                <a:solidFill>
                  <a:srgbClr val="000000"/>
                </a:solidFill>
                <a:latin typeface="Seaford"/>
              </a:rPr>
              <a:t>Click to edit Master title style</a:t>
            </a: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482760" y="3306960"/>
            <a:ext cx="10506600" cy="25722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</a:rPr>
              <a:t>Click to edit Master text styles</a:t>
            </a: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Second level</a:t>
            </a:r>
          </a:p>
          <a:p>
            <a:pPr marL="914400">
              <a:lnSpc>
                <a:spcPct val="10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Seaford"/>
              </a:rPr>
              <a:t>Third level</a:t>
            </a:r>
          </a:p>
          <a:p>
            <a:pPr marL="1600200" lvl="3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</a:rPr>
              <a:t>Fourth level</a:t>
            </a:r>
          </a:p>
          <a:p>
            <a:pPr marL="1828800">
              <a:lnSpc>
                <a:spcPct val="10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</a:rPr>
              <a:t>Fifth level</a:t>
            </a:r>
          </a:p>
        </p:txBody>
      </p:sp>
      <p:sp>
        <p:nvSpPr>
          <p:cNvPr id="48" name="PlaceHolder 5"/>
          <p:cNvSpPr>
            <a:spLocks noGrp="1"/>
          </p:cNvSpPr>
          <p:nvPr>
            <p:ph type="dt"/>
          </p:nvPr>
        </p:nvSpPr>
        <p:spPr>
          <a:xfrm>
            <a:off x="484560" y="1004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528709B-BE37-4223-8819-D8A4DF09AA50}" type="datetime">
              <a:rPr lang="en-US" sz="900" b="0" strike="noStrike" spc="-1">
                <a:solidFill>
                  <a:srgbClr val="000000"/>
                </a:solidFill>
                <a:latin typeface="Seaford"/>
              </a:rPr>
              <a:t>6/21/2021</a:t>
            </a:fld>
            <a:endParaRPr lang="ca-ES" sz="900" b="0" strike="noStrike" spc="-1"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ftr"/>
          </p:nvPr>
        </p:nvSpPr>
        <p:spPr>
          <a:xfrm>
            <a:off x="484560" y="641916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ca-ES" sz="2400" b="0" strike="noStrike" spc="-1">
              <a:latin typeface="Times New Roman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sldNum"/>
          </p:nvPr>
        </p:nvSpPr>
        <p:spPr>
          <a:xfrm>
            <a:off x="10989720" y="100440"/>
            <a:ext cx="6397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90E984B5-CE98-4BF7-AE9B-3A552BF737FE}" type="slidenum">
              <a:rPr lang="en-US" sz="900" b="0" strike="noStrike" spc="-1">
                <a:solidFill>
                  <a:srgbClr val="000000"/>
                </a:solidFill>
                <a:latin typeface="Seaford"/>
              </a:rPr>
              <a:t>‹Nº›</a:t>
            </a:fld>
            <a:endParaRPr lang="ca-ES" sz="9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Shape 2"/>
          <p:cNvSpPr txBox="1"/>
          <p:nvPr/>
        </p:nvSpPr>
        <p:spPr>
          <a:xfrm>
            <a:off x="732600" y="1238040"/>
            <a:ext cx="8545680" cy="2557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600" b="0" strike="noStrike" spc="-1">
                <a:solidFill>
                  <a:srgbClr val="000000"/>
                </a:solidFill>
                <a:latin typeface="Seaford"/>
              </a:rPr>
              <a:t>Introduction to deep learning</a:t>
            </a:r>
          </a:p>
        </p:txBody>
      </p:sp>
      <p:sp>
        <p:nvSpPr>
          <p:cNvPr id="89" name="Line 3"/>
          <p:cNvSpPr/>
          <p:nvPr/>
        </p:nvSpPr>
        <p:spPr>
          <a:xfrm>
            <a:off x="482400" y="489600"/>
            <a:ext cx="11147040" cy="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90" name="CustomShape 4"/>
          <p:cNvSpPr/>
          <p:nvPr/>
        </p:nvSpPr>
        <p:spPr>
          <a:xfrm>
            <a:off x="480960" y="3929760"/>
            <a:ext cx="11146680" cy="2437920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TextShape 5"/>
          <p:cNvSpPr txBox="1"/>
          <p:nvPr/>
        </p:nvSpPr>
        <p:spPr>
          <a:xfrm>
            <a:off x="3212280" y="4067640"/>
            <a:ext cx="5768640" cy="21628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ca-E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</a:rPr>
              <a:t>Laia Domingo </a:t>
            </a:r>
            <a:endParaRPr lang="ca-E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ca-ES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</a:rPr>
              <a:t>2021</a:t>
            </a:r>
            <a:endParaRPr lang="ca-ES" sz="2400" b="0" strike="noStrike" spc="-1">
              <a:latin typeface="Arial"/>
            </a:endParaRPr>
          </a:p>
        </p:txBody>
      </p:sp>
      <p:sp>
        <p:nvSpPr>
          <p:cNvPr id="92" name="Line 6"/>
          <p:cNvSpPr/>
          <p:nvPr/>
        </p:nvSpPr>
        <p:spPr>
          <a:xfrm>
            <a:off x="482400" y="3933000"/>
            <a:ext cx="11147040" cy="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93" name="Line 7"/>
          <p:cNvSpPr/>
          <p:nvPr/>
        </p:nvSpPr>
        <p:spPr>
          <a:xfrm>
            <a:off x="482400" y="6368040"/>
            <a:ext cx="11147040" cy="0"/>
          </a:xfrm>
          <a:prstGeom prst="line">
            <a:avLst/>
          </a:prstGeom>
          <a:ln w="2844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31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Playing chess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32" name="Picture 7" descr="A picture containing automaton&#10;&#10;Description automatically generated"/>
          <p:cNvPicPr/>
          <p:nvPr/>
        </p:nvPicPr>
        <p:blipFill>
          <a:blip r:embed="rId2"/>
          <a:stretch/>
        </p:blipFill>
        <p:spPr>
          <a:xfrm>
            <a:off x="2658960" y="1943280"/>
            <a:ext cx="6603120" cy="3763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Brief </a:t>
            </a:r>
            <a:r>
              <a:rPr lang="en-US" sz="3600" b="0" strike="noStrike" spc="-1" dirty="0" smtClean="0">
                <a:solidFill>
                  <a:srgbClr val="000000"/>
                </a:solidFill>
                <a:latin typeface="Seaford"/>
                <a:ea typeface="Seaford"/>
              </a:rPr>
              <a:t>history </a:t>
            </a: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of deep learning</a:t>
            </a:r>
            <a:endParaRPr lang="en-US" sz="3600" b="0" strike="noStrike" spc="-1" dirty="0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35" name="134 Imagen"/>
          <p:cNvPicPr/>
          <p:nvPr/>
        </p:nvPicPr>
        <p:blipFill>
          <a:blip r:embed="rId2"/>
          <a:stretch/>
        </p:blipFill>
        <p:spPr>
          <a:xfrm>
            <a:off x="720000" y="1368000"/>
            <a:ext cx="1680120" cy="1485360"/>
          </a:xfrm>
          <a:prstGeom prst="rect">
            <a:avLst/>
          </a:prstGeom>
          <a:ln>
            <a:noFill/>
          </a:ln>
        </p:spPr>
      </p:pic>
      <p:pic>
        <p:nvPicPr>
          <p:cNvPr id="136" name="135 Imagen"/>
          <p:cNvPicPr/>
          <p:nvPr/>
        </p:nvPicPr>
        <p:blipFill>
          <a:blip r:embed="rId3"/>
          <a:stretch/>
        </p:blipFill>
        <p:spPr>
          <a:xfrm>
            <a:off x="718920" y="2952000"/>
            <a:ext cx="1729080" cy="1459080"/>
          </a:xfrm>
          <a:prstGeom prst="rect">
            <a:avLst/>
          </a:prstGeom>
          <a:ln>
            <a:noFill/>
          </a:ln>
        </p:spPr>
      </p:pic>
      <p:pic>
        <p:nvPicPr>
          <p:cNvPr id="137" name="136 Imagen"/>
          <p:cNvPicPr/>
          <p:nvPr/>
        </p:nvPicPr>
        <p:blipFill>
          <a:blip r:embed="rId4"/>
          <a:stretch/>
        </p:blipFill>
        <p:spPr>
          <a:xfrm>
            <a:off x="766080" y="4608000"/>
            <a:ext cx="1753920" cy="1586160"/>
          </a:xfrm>
          <a:prstGeom prst="rect">
            <a:avLst/>
          </a:prstGeom>
          <a:ln>
            <a:noFill/>
          </a:ln>
        </p:spPr>
      </p:pic>
      <p:sp>
        <p:nvSpPr>
          <p:cNvPr id="138" name="TextShape 3"/>
          <p:cNvSpPr txBox="1"/>
          <p:nvPr/>
        </p:nvSpPr>
        <p:spPr>
          <a:xfrm>
            <a:off x="2664000" y="2304000"/>
            <a:ext cx="792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In 1943, neurophysiologist </a:t>
            </a:r>
            <a:r>
              <a:rPr lang="ca-ES" sz="1800" b="1" strike="noStrike" spc="-1">
                <a:latin typeface="Arial"/>
              </a:rPr>
              <a:t>Warren McCulloch</a:t>
            </a:r>
            <a:r>
              <a:rPr lang="ca-ES" sz="1800" b="0" strike="noStrike" spc="-1">
                <a:latin typeface="Arial"/>
              </a:rPr>
              <a:t> and mathematician </a:t>
            </a:r>
            <a:r>
              <a:rPr lang="ca-ES" sz="1800" b="1" strike="noStrike" spc="-1">
                <a:latin typeface="Arial"/>
              </a:rPr>
              <a:t>Walter Pitts </a:t>
            </a:r>
            <a:r>
              <a:rPr lang="ca-ES" sz="1800" b="0" strike="noStrike" spc="-1">
                <a:latin typeface="Arial"/>
              </a:rPr>
              <a:t>wrote a paper on how neurons might work. In order to describe how neurons in the brain might work, they modeled a simple neural network using electrical circuits.</a:t>
            </a:r>
          </a:p>
        </p:txBody>
      </p:sp>
      <p:sp>
        <p:nvSpPr>
          <p:cNvPr id="139" name="TextShape 4"/>
          <p:cNvSpPr txBox="1"/>
          <p:nvPr/>
        </p:nvSpPr>
        <p:spPr>
          <a:xfrm>
            <a:off x="2664000" y="4493880"/>
            <a:ext cx="792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 In 1957 </a:t>
            </a:r>
            <a:r>
              <a:rPr lang="ca-ES" sz="1800" b="1" strike="noStrike" spc="-1">
                <a:latin typeface="Arial"/>
              </a:rPr>
              <a:t>Frank Rosenblatt</a:t>
            </a:r>
            <a:r>
              <a:rPr lang="ca-ES" sz="1800" b="0" strike="noStrike" spc="-1">
                <a:latin typeface="Arial"/>
              </a:rPr>
              <a:t> attempted to build a kind of</a:t>
            </a:r>
          </a:p>
          <a:p>
            <a:r>
              <a:rPr lang="ca-ES" sz="1800" b="0" strike="noStrike" spc="-1">
                <a:latin typeface="Arial"/>
              </a:rPr>
              <a:t>mechanical brain called the Perceptron, which was billed as</a:t>
            </a:r>
          </a:p>
          <a:p>
            <a:r>
              <a:rPr lang="ca-ES" sz="1800" b="0" strike="noStrike" spc="-1">
                <a:latin typeface="Arial"/>
              </a:rPr>
              <a:t>“a machine which senses, recognizes, remembers, and</a:t>
            </a:r>
          </a:p>
          <a:p>
            <a:r>
              <a:rPr lang="ca-ES" sz="1800" b="0" strike="noStrike" spc="-1">
                <a:latin typeface="Arial"/>
              </a:rPr>
              <a:t>responds like the human mind”.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Brief </a:t>
            </a:r>
            <a:r>
              <a:rPr lang="en-US" sz="3600" b="0" strike="noStrike" spc="-1" dirty="0" smtClean="0">
                <a:solidFill>
                  <a:srgbClr val="000000"/>
                </a:solidFill>
                <a:latin typeface="Seaford"/>
                <a:ea typeface="Seaford"/>
              </a:rPr>
              <a:t>history </a:t>
            </a: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of deep learning</a:t>
            </a:r>
            <a:endParaRPr lang="en-US" sz="3600" b="0" strike="noStrike" spc="-1" dirty="0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3024000" y="2117880"/>
            <a:ext cx="792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A critical book written in 1969 by </a:t>
            </a:r>
            <a:r>
              <a:rPr lang="ca-ES" sz="1800" b="1" strike="noStrike" spc="-1">
                <a:latin typeface="Arial"/>
              </a:rPr>
              <a:t>Marvin Minsky </a:t>
            </a:r>
            <a:r>
              <a:rPr lang="ca-ES" sz="1800" b="0" strike="noStrike" spc="-1">
                <a:latin typeface="Arial"/>
              </a:rPr>
              <a:t>and his collaborator </a:t>
            </a:r>
            <a:r>
              <a:rPr lang="ca-ES" sz="1800" b="1" strike="noStrike" spc="-1">
                <a:latin typeface="Arial"/>
              </a:rPr>
              <a:t>Seymour Papert</a:t>
            </a:r>
            <a:r>
              <a:rPr lang="ca-ES" sz="1800" b="0" strike="noStrike" spc="-1">
                <a:latin typeface="Arial"/>
              </a:rPr>
              <a:t> (“Perceptrons”) showed that Rosenblatt’s original system was painfully limited, literally blind to some simple logical functions like “exclusive-or”. What had become known as the field of “neural networks” all</a:t>
            </a:r>
          </a:p>
          <a:p>
            <a:r>
              <a:rPr lang="ca-ES" sz="1800" b="0" strike="noStrike" spc="-1">
                <a:latin typeface="Arial"/>
              </a:rPr>
              <a:t>but disappeared.</a:t>
            </a:r>
          </a:p>
        </p:txBody>
      </p:sp>
      <p:pic>
        <p:nvPicPr>
          <p:cNvPr id="143" name="142 Imagen"/>
          <p:cNvPicPr/>
          <p:nvPr/>
        </p:nvPicPr>
        <p:blipFill>
          <a:blip r:embed="rId2"/>
          <a:stretch/>
        </p:blipFill>
        <p:spPr>
          <a:xfrm>
            <a:off x="1080000" y="1378080"/>
            <a:ext cx="1395000" cy="1717920"/>
          </a:xfrm>
          <a:prstGeom prst="rect">
            <a:avLst/>
          </a:prstGeom>
          <a:ln>
            <a:noFill/>
          </a:ln>
        </p:spPr>
      </p:pic>
      <p:pic>
        <p:nvPicPr>
          <p:cNvPr id="144" name="143 Imagen"/>
          <p:cNvPicPr/>
          <p:nvPr/>
        </p:nvPicPr>
        <p:blipFill>
          <a:blip r:embed="rId3"/>
          <a:stretch/>
        </p:blipFill>
        <p:spPr>
          <a:xfrm>
            <a:off x="1100880" y="3168000"/>
            <a:ext cx="1419120" cy="1671120"/>
          </a:xfrm>
          <a:prstGeom prst="rect">
            <a:avLst/>
          </a:prstGeom>
          <a:ln>
            <a:noFill/>
          </a:ln>
        </p:spPr>
      </p:pic>
      <p:pic>
        <p:nvPicPr>
          <p:cNvPr id="145" name="144 Imagen"/>
          <p:cNvPicPr/>
          <p:nvPr/>
        </p:nvPicPr>
        <p:blipFill>
          <a:blip r:embed="rId4"/>
          <a:stretch/>
        </p:blipFill>
        <p:spPr>
          <a:xfrm>
            <a:off x="4294440" y="3816000"/>
            <a:ext cx="4705560" cy="2394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145 Imagen"/>
          <p:cNvPicPr/>
          <p:nvPr/>
        </p:nvPicPr>
        <p:blipFill>
          <a:blip r:embed="rId2"/>
          <a:stretch/>
        </p:blipFill>
        <p:spPr>
          <a:xfrm>
            <a:off x="0" y="0"/>
            <a:ext cx="12192120" cy="685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Brief </a:t>
            </a:r>
            <a:r>
              <a:rPr lang="en-US" sz="3600" b="0" strike="noStrike" spc="-1" dirty="0" smtClean="0">
                <a:solidFill>
                  <a:srgbClr val="000000"/>
                </a:solidFill>
                <a:latin typeface="Seaford"/>
                <a:ea typeface="Seaford"/>
              </a:rPr>
              <a:t>history </a:t>
            </a: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of deep learning</a:t>
            </a:r>
            <a:endParaRPr lang="en-US" sz="3600" b="0" strike="noStrike" spc="-1" dirty="0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2664000" y="2304000"/>
            <a:ext cx="792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In 1986, the problem was how to extend the Widrow-Hoff rule to multiple layers. Three independent groups of researchers, which included</a:t>
            </a:r>
            <a:r>
              <a:rPr lang="ca-ES" sz="1800" b="1" strike="noStrike" spc="-1">
                <a:latin typeface="Arial"/>
              </a:rPr>
              <a:t> David E. Rumelhart, Geoffrey E. Hinton and Ronald J. Williams</a:t>
            </a:r>
            <a:r>
              <a:rPr lang="ca-ES" sz="1800" b="0" strike="noStrike" spc="-1">
                <a:latin typeface="Arial"/>
              </a:rPr>
              <a:t>, came up with similar ideas which are now called backpropagation networks because it distributes pattern recognition errors throughout the network.</a:t>
            </a:r>
          </a:p>
        </p:txBody>
      </p:sp>
      <p:sp>
        <p:nvSpPr>
          <p:cNvPr id="150" name="TextShape 4"/>
          <p:cNvSpPr txBox="1"/>
          <p:nvPr/>
        </p:nvSpPr>
        <p:spPr>
          <a:xfrm>
            <a:off x="2664000" y="4493880"/>
            <a:ext cx="792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From 1986 to mid 90’s new developments arised: </a:t>
            </a:r>
            <a:r>
              <a:rPr lang="ca-ES" sz="1800" b="1" strike="noStrike" spc="-1">
                <a:latin typeface="Arial"/>
              </a:rPr>
              <a:t>convolutional neural networks</a:t>
            </a:r>
            <a:r>
              <a:rPr lang="ca-ES" sz="1800" b="0" strike="noStrike" spc="-1">
                <a:latin typeface="Arial"/>
              </a:rPr>
              <a:t> </a:t>
            </a:r>
            <a:r>
              <a:rPr lang="ca-ES" sz="1800" b="1" strike="noStrike" spc="-1">
                <a:latin typeface="Arial"/>
              </a:rPr>
              <a:t>(Y.LeCun)</a:t>
            </a:r>
            <a:r>
              <a:rPr lang="ca-ES" sz="1800" b="0" strike="noStrike" spc="-1">
                <a:latin typeface="Arial"/>
              </a:rPr>
              <a:t>,</a:t>
            </a:r>
            <a:r>
              <a:rPr lang="ca-ES" sz="1800" b="1" strike="noStrike" spc="-1">
                <a:latin typeface="Arial"/>
              </a:rPr>
              <a:t> unsupervised learning (Y.Bengio), RBM (G.Hinton)</a:t>
            </a:r>
            <a:r>
              <a:rPr lang="ca-ES" sz="1800" b="0" strike="noStrike" spc="-1">
                <a:latin typeface="Arial"/>
              </a:rPr>
              <a:t>, etc. But, by this point </a:t>
            </a:r>
            <a:r>
              <a:rPr lang="ca-ES" sz="1800" b="1" strike="noStrike" spc="-1">
                <a:latin typeface="Arial"/>
              </a:rPr>
              <a:t>new machine learning methods had begun to also emerge</a:t>
            </a:r>
            <a:r>
              <a:rPr lang="ca-ES" sz="1800" b="0" strike="noStrike" spc="-1">
                <a:latin typeface="Arial"/>
              </a:rPr>
              <a:t>, and people were again beginning to be skeptical of neural nets since they seemed so intuition-based and since computers were still barely able to meet their computational needs.</a:t>
            </a:r>
          </a:p>
        </p:txBody>
      </p:sp>
      <p:pic>
        <p:nvPicPr>
          <p:cNvPr id="151" name="150 Imagen"/>
          <p:cNvPicPr/>
          <p:nvPr/>
        </p:nvPicPr>
        <p:blipFill>
          <a:blip r:embed="rId2"/>
          <a:stretch/>
        </p:blipFill>
        <p:spPr>
          <a:xfrm>
            <a:off x="682920" y="1471680"/>
            <a:ext cx="1403640" cy="1368720"/>
          </a:xfrm>
          <a:prstGeom prst="rect">
            <a:avLst/>
          </a:prstGeom>
          <a:ln>
            <a:noFill/>
          </a:ln>
        </p:spPr>
      </p:pic>
      <p:pic>
        <p:nvPicPr>
          <p:cNvPr id="152" name="151 Imagen"/>
          <p:cNvPicPr/>
          <p:nvPr/>
        </p:nvPicPr>
        <p:blipFill>
          <a:blip r:embed="rId3"/>
          <a:stretch/>
        </p:blipFill>
        <p:spPr>
          <a:xfrm>
            <a:off x="536040" y="3133440"/>
            <a:ext cx="1622520" cy="1454040"/>
          </a:xfrm>
          <a:prstGeom prst="rect">
            <a:avLst/>
          </a:prstGeom>
          <a:ln>
            <a:noFill/>
          </a:ln>
        </p:spPr>
      </p:pic>
      <p:pic>
        <p:nvPicPr>
          <p:cNvPr id="153" name="152 Imagen"/>
          <p:cNvPicPr/>
          <p:nvPr/>
        </p:nvPicPr>
        <p:blipFill>
          <a:blip r:embed="rId4"/>
          <a:stretch/>
        </p:blipFill>
        <p:spPr>
          <a:xfrm>
            <a:off x="504000" y="4786560"/>
            <a:ext cx="1728000" cy="1454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153 Imagen"/>
          <p:cNvPicPr/>
          <p:nvPr/>
        </p:nvPicPr>
        <p:blipFill>
          <a:blip r:embed="rId2"/>
          <a:stretch/>
        </p:blipFill>
        <p:spPr>
          <a:xfrm>
            <a:off x="0" y="18360"/>
            <a:ext cx="1219896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Brief </a:t>
            </a:r>
            <a:r>
              <a:rPr lang="en-US" sz="3600" b="0" strike="noStrike" spc="-1" dirty="0" smtClean="0">
                <a:solidFill>
                  <a:srgbClr val="000000"/>
                </a:solidFill>
                <a:latin typeface="Seaford"/>
                <a:ea typeface="Seaford"/>
              </a:rPr>
              <a:t>history </a:t>
            </a:r>
            <a:r>
              <a:rPr lang="en-US" sz="36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of deep learning</a:t>
            </a:r>
            <a:endParaRPr lang="en-US" sz="3600" b="0" strike="noStrike" spc="-1" dirty="0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57" name="TextShape 3"/>
          <p:cNvSpPr txBox="1"/>
          <p:nvPr/>
        </p:nvSpPr>
        <p:spPr>
          <a:xfrm>
            <a:off x="432000" y="1471680"/>
            <a:ext cx="10152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Then, what every researcher must dream of actually happened:</a:t>
            </a:r>
          </a:p>
          <a:p>
            <a:r>
              <a:rPr lang="ca-ES" sz="1800" b="1" strike="noStrike" spc="-1">
                <a:latin typeface="Arial"/>
              </a:rPr>
              <a:t>G.Hinton, S.Osindero, and Y.W.Teh</a:t>
            </a:r>
            <a:r>
              <a:rPr lang="ca-ES" sz="1800" b="0" strike="noStrike" spc="-1">
                <a:latin typeface="Arial"/>
              </a:rPr>
              <a:t> published a paper in 2006 that was seen as a breakthrough, a breakthrough significant enough to rekindle interest in neural nets: A fast learning algorithm for deep belief nets.</a:t>
            </a:r>
          </a:p>
        </p:txBody>
      </p:sp>
      <p:sp>
        <p:nvSpPr>
          <p:cNvPr id="158" name="TextShape 4"/>
          <p:cNvSpPr txBox="1"/>
          <p:nvPr/>
        </p:nvSpPr>
        <p:spPr>
          <a:xfrm>
            <a:off x="504000" y="2736000"/>
            <a:ext cx="1008000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After that, following Moore’s law, computers got dozens of times faster (GPUs) since the slow days of the 90s, making learning with large datasets and many layers much more tractable.</a:t>
            </a:r>
          </a:p>
        </p:txBody>
      </p:sp>
      <p:pic>
        <p:nvPicPr>
          <p:cNvPr id="159" name="158 Imagen"/>
          <p:cNvPicPr/>
          <p:nvPr/>
        </p:nvPicPr>
        <p:blipFill>
          <a:blip r:embed="rId2"/>
          <a:stretch/>
        </p:blipFill>
        <p:spPr>
          <a:xfrm>
            <a:off x="2808000" y="3384000"/>
            <a:ext cx="7344000" cy="2714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How does deep learning work?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62" name="161 Imagen"/>
          <p:cNvPicPr/>
          <p:nvPr/>
        </p:nvPicPr>
        <p:blipFill>
          <a:blip r:embed="rId2"/>
          <a:stretch/>
        </p:blipFill>
        <p:spPr>
          <a:xfrm>
            <a:off x="1728000" y="1475640"/>
            <a:ext cx="8208000" cy="4644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How does deep learning work?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65" name="164 Imagen"/>
          <p:cNvPicPr/>
          <p:nvPr/>
        </p:nvPicPr>
        <p:blipFill>
          <a:blip r:embed="rId2"/>
          <a:stretch/>
        </p:blipFill>
        <p:spPr>
          <a:xfrm>
            <a:off x="2304000" y="1971000"/>
            <a:ext cx="7416000" cy="4293000"/>
          </a:xfrm>
          <a:prstGeom prst="rect">
            <a:avLst/>
          </a:prstGeom>
          <a:ln>
            <a:noFill/>
          </a:ln>
        </p:spPr>
      </p:pic>
      <p:sp>
        <p:nvSpPr>
          <p:cNvPr id="166" name="TextShape 3"/>
          <p:cNvSpPr txBox="1"/>
          <p:nvPr/>
        </p:nvSpPr>
        <p:spPr>
          <a:xfrm>
            <a:off x="2664000" y="1584000"/>
            <a:ext cx="7056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1" strike="noStrike" spc="-1">
                <a:latin typeface="Arial"/>
              </a:rPr>
              <a:t>The perceptron: </a:t>
            </a:r>
            <a:r>
              <a:rPr lang="ca-ES" sz="1800" b="0" strike="noStrike" spc="-1">
                <a:latin typeface="Arial"/>
              </a:rPr>
              <a:t>a single artificial unit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How does deep learning work?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69" name="TextShape 3"/>
          <p:cNvSpPr txBox="1"/>
          <p:nvPr/>
        </p:nvSpPr>
        <p:spPr>
          <a:xfrm>
            <a:off x="2664000" y="1584000"/>
            <a:ext cx="7056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1" strike="noStrike" spc="-1">
                <a:latin typeface="Arial"/>
              </a:rPr>
              <a:t>The perceptron: </a:t>
            </a:r>
            <a:r>
              <a:rPr lang="ca-ES" sz="1800" b="0" strike="noStrike" spc="-1">
                <a:latin typeface="Arial"/>
              </a:rPr>
              <a:t>a single artificial unit</a:t>
            </a:r>
          </a:p>
        </p:txBody>
      </p:sp>
      <p:pic>
        <p:nvPicPr>
          <p:cNvPr id="170" name="169 Imagen"/>
          <p:cNvPicPr/>
          <p:nvPr/>
        </p:nvPicPr>
        <p:blipFill>
          <a:blip r:embed="rId2"/>
          <a:stretch/>
        </p:blipFill>
        <p:spPr>
          <a:xfrm>
            <a:off x="1419480" y="1872000"/>
            <a:ext cx="9452520" cy="4251600"/>
          </a:xfrm>
          <a:prstGeom prst="rect">
            <a:avLst/>
          </a:prstGeom>
          <a:ln>
            <a:noFill/>
          </a:ln>
        </p:spPr>
      </p:pic>
      <p:pic>
        <p:nvPicPr>
          <p:cNvPr id="171" name="170 Imagen"/>
          <p:cNvPicPr/>
          <p:nvPr/>
        </p:nvPicPr>
        <p:blipFill>
          <a:blip r:embed="rId3"/>
          <a:stretch/>
        </p:blipFill>
        <p:spPr>
          <a:xfrm>
            <a:off x="7128000" y="1980720"/>
            <a:ext cx="2376000" cy="154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82760" y="2063520"/>
            <a:ext cx="10506600" cy="3815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 What is deep learning?</a:t>
            </a:r>
            <a:endParaRPr lang="en-US" sz="2400" b="0" strike="noStrike" spc="-1" dirty="0">
              <a:solidFill>
                <a:srgbClr val="000000"/>
              </a:solidFill>
              <a:latin typeface="Seaford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 Examples of deep learning</a:t>
            </a:r>
            <a:endParaRPr lang="en-US" sz="2400" b="0" strike="noStrike" spc="-1" dirty="0">
              <a:solidFill>
                <a:srgbClr val="000000"/>
              </a:solidFill>
              <a:latin typeface="Seaford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 Brief history of deep learning</a:t>
            </a:r>
            <a:endParaRPr lang="en-US" sz="2400" b="0" strike="noStrike" spc="-1" dirty="0">
              <a:solidFill>
                <a:srgbClr val="000000"/>
              </a:solidFill>
              <a:latin typeface="Seaford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 How does deep learning work?</a:t>
            </a:r>
            <a:endParaRPr lang="en-US" sz="2400" b="0" strike="noStrike" spc="-1" dirty="0">
              <a:solidFill>
                <a:srgbClr val="000000"/>
              </a:solidFill>
              <a:latin typeface="Seaford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400" b="0" strike="noStrike" spc="-1" dirty="0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TextShape 3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Outline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The perceptron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74" name="173 Imagen"/>
          <p:cNvPicPr/>
          <p:nvPr/>
        </p:nvPicPr>
        <p:blipFill>
          <a:blip r:embed="rId2"/>
          <a:stretch/>
        </p:blipFill>
        <p:spPr>
          <a:xfrm>
            <a:off x="2232000" y="1346040"/>
            <a:ext cx="6583320" cy="4845960"/>
          </a:xfrm>
          <a:prstGeom prst="rect">
            <a:avLst/>
          </a:prstGeom>
          <a:ln>
            <a:noFill/>
          </a:ln>
        </p:spPr>
      </p:pic>
      <p:pic>
        <p:nvPicPr>
          <p:cNvPr id="175" name="174 Imagen"/>
          <p:cNvPicPr/>
          <p:nvPr/>
        </p:nvPicPr>
        <p:blipFill>
          <a:blip r:embed="rId3"/>
          <a:stretch/>
        </p:blipFill>
        <p:spPr>
          <a:xfrm>
            <a:off x="8640000" y="1335960"/>
            <a:ext cx="1647360" cy="752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Modern neural networks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78" name="177 Imagen"/>
          <p:cNvPicPr/>
          <p:nvPr/>
        </p:nvPicPr>
        <p:blipFill>
          <a:blip r:embed="rId2"/>
          <a:stretch/>
        </p:blipFill>
        <p:spPr>
          <a:xfrm>
            <a:off x="3600000" y="1368000"/>
            <a:ext cx="5328000" cy="4932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81" name="180 Imagen"/>
          <p:cNvPicPr/>
          <p:nvPr/>
        </p:nvPicPr>
        <p:blipFill>
          <a:blip r:embed="rId2"/>
          <a:stretch/>
        </p:blipFill>
        <p:spPr>
          <a:xfrm>
            <a:off x="2232000" y="1276920"/>
            <a:ext cx="8280000" cy="492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84" name="183 Imagen"/>
          <p:cNvPicPr/>
          <p:nvPr/>
        </p:nvPicPr>
        <p:blipFill>
          <a:blip r:embed="rId2"/>
          <a:stretch/>
        </p:blipFill>
        <p:spPr>
          <a:xfrm>
            <a:off x="2448000" y="1626480"/>
            <a:ext cx="8620560" cy="4133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87" name="186 Imagen"/>
          <p:cNvPicPr/>
          <p:nvPr/>
        </p:nvPicPr>
        <p:blipFill>
          <a:blip r:embed="rId2"/>
          <a:stretch/>
        </p:blipFill>
        <p:spPr>
          <a:xfrm>
            <a:off x="2048040" y="1613520"/>
            <a:ext cx="8751960" cy="4146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90" name="189 Imagen"/>
          <p:cNvPicPr/>
          <p:nvPr/>
        </p:nvPicPr>
        <p:blipFill>
          <a:blip r:embed="rId2"/>
          <a:stretch/>
        </p:blipFill>
        <p:spPr>
          <a:xfrm>
            <a:off x="2232000" y="1584000"/>
            <a:ext cx="8554680" cy="464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93" name="192 Imagen"/>
          <p:cNvPicPr/>
          <p:nvPr/>
        </p:nvPicPr>
        <p:blipFill>
          <a:blip r:embed="rId2"/>
          <a:stretch/>
        </p:blipFill>
        <p:spPr>
          <a:xfrm>
            <a:off x="2031840" y="1511280"/>
            <a:ext cx="8768160" cy="460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96" name="195 Imagen"/>
          <p:cNvPicPr/>
          <p:nvPr/>
        </p:nvPicPr>
        <p:blipFill>
          <a:blip r:embed="rId2"/>
          <a:stretch/>
        </p:blipFill>
        <p:spPr>
          <a:xfrm>
            <a:off x="1893960" y="1406520"/>
            <a:ext cx="8834040" cy="464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Example: digits recognition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99" name="198 Imagen"/>
          <p:cNvPicPr/>
          <p:nvPr/>
        </p:nvPicPr>
        <p:blipFill>
          <a:blip r:embed="rId2"/>
          <a:stretch/>
        </p:blipFill>
        <p:spPr>
          <a:xfrm>
            <a:off x="3803760" y="2585520"/>
            <a:ext cx="4476240" cy="942480"/>
          </a:xfrm>
          <a:prstGeom prst="rect">
            <a:avLst/>
          </a:prstGeom>
          <a:ln>
            <a:noFill/>
          </a:ln>
        </p:spPr>
      </p:pic>
      <p:sp>
        <p:nvSpPr>
          <p:cNvPr id="200" name="TextShape 3"/>
          <p:cNvSpPr txBox="1"/>
          <p:nvPr/>
        </p:nvSpPr>
        <p:spPr>
          <a:xfrm>
            <a:off x="504000" y="1584000"/>
            <a:ext cx="11088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Consider the following hand-written sequence:</a:t>
            </a:r>
          </a:p>
        </p:txBody>
      </p:sp>
      <p:sp>
        <p:nvSpPr>
          <p:cNvPr id="201" name="TextShape 4"/>
          <p:cNvSpPr txBox="1"/>
          <p:nvPr/>
        </p:nvSpPr>
        <p:spPr>
          <a:xfrm>
            <a:off x="504000" y="3861720"/>
            <a:ext cx="11088000" cy="858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latin typeface="Arial"/>
              </a:rPr>
              <a:t>Most people easily recognize the sequence as: 504192. That ease is deceptive.</a:t>
            </a:r>
          </a:p>
          <a:p>
            <a:endParaRPr lang="ca-ES" sz="1800" b="0" strike="noStrike" spc="-1">
              <a:latin typeface="Arial"/>
            </a:endParaRPr>
          </a:p>
          <a:p>
            <a:r>
              <a:rPr lang="ca-ES" sz="1800" b="0" strike="noStrike" spc="-1">
                <a:latin typeface="Arial"/>
              </a:rPr>
              <a:t>How would you write a computer program to identify these numbers?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Example: digits recognition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04" name="TextShape 3"/>
          <p:cNvSpPr txBox="1"/>
          <p:nvPr/>
        </p:nvSpPr>
        <p:spPr>
          <a:xfrm>
            <a:off x="1224000" y="5157720"/>
            <a:ext cx="4104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ca-ES" sz="1800" b="0" strike="noStrike" spc="-1">
                <a:latin typeface="Arial"/>
              </a:rPr>
              <a:t>Each layer extracts a feature (property) of the image </a:t>
            </a:r>
          </a:p>
        </p:txBody>
      </p:sp>
      <p:grpSp>
        <p:nvGrpSpPr>
          <p:cNvPr id="205" name="Group 4"/>
          <p:cNvGrpSpPr/>
          <p:nvPr/>
        </p:nvGrpSpPr>
        <p:grpSpPr>
          <a:xfrm>
            <a:off x="564120" y="1701720"/>
            <a:ext cx="5051880" cy="3338280"/>
            <a:chOff x="564120" y="1701720"/>
            <a:chExt cx="5051880" cy="3338280"/>
          </a:xfrm>
        </p:grpSpPr>
        <p:grpSp>
          <p:nvGrpSpPr>
            <p:cNvPr id="206" name="Group 5"/>
            <p:cNvGrpSpPr/>
            <p:nvPr/>
          </p:nvGrpSpPr>
          <p:grpSpPr>
            <a:xfrm>
              <a:off x="564120" y="2160000"/>
              <a:ext cx="4691880" cy="2880000"/>
              <a:chOff x="564120" y="2160000"/>
              <a:chExt cx="4691880" cy="2880000"/>
            </a:xfrm>
          </p:grpSpPr>
          <p:pic>
            <p:nvPicPr>
              <p:cNvPr id="207" name="206 Imagen"/>
              <p:cNvPicPr/>
              <p:nvPr/>
            </p:nvPicPr>
            <p:blipFill>
              <a:blip r:embed="rId2"/>
              <a:srcRect r="80418"/>
              <a:stretch/>
            </p:blipFill>
            <p:spPr>
              <a:xfrm>
                <a:off x="564120" y="2945520"/>
                <a:ext cx="875880" cy="94248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8" name="CustomShape 6"/>
              <p:cNvSpPr/>
              <p:nvPr/>
            </p:nvSpPr>
            <p:spPr>
              <a:xfrm>
                <a:off x="2088000" y="2448000"/>
                <a:ext cx="360000" cy="360000"/>
              </a:xfrm>
              <a:prstGeom prst="ellipse">
                <a:avLst/>
              </a:prstGeom>
              <a:solidFill>
                <a:srgbClr val="3465A4"/>
              </a:solidFill>
              <a:ln>
                <a:solidFill>
                  <a:srgbClr val="3465A4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9" name="CustomShape 7"/>
              <p:cNvSpPr/>
              <p:nvPr/>
            </p:nvSpPr>
            <p:spPr>
              <a:xfrm>
                <a:off x="2088000" y="4176000"/>
                <a:ext cx="360000" cy="360000"/>
              </a:xfrm>
              <a:prstGeom prst="ellipse">
                <a:avLst/>
              </a:prstGeom>
              <a:solidFill>
                <a:srgbClr val="3465A4"/>
              </a:solidFill>
              <a:ln>
                <a:solidFill>
                  <a:srgbClr val="3465A4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0" name="CustomShape 8"/>
              <p:cNvSpPr/>
              <p:nvPr/>
            </p:nvSpPr>
            <p:spPr>
              <a:xfrm>
                <a:off x="2088000" y="3528000"/>
                <a:ext cx="360000" cy="360000"/>
              </a:xfrm>
              <a:prstGeom prst="ellipse">
                <a:avLst/>
              </a:prstGeom>
              <a:solidFill>
                <a:srgbClr val="3465A4"/>
              </a:solidFill>
              <a:ln>
                <a:solidFill>
                  <a:srgbClr val="3465A4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1" name="CustomShape 9"/>
              <p:cNvSpPr/>
              <p:nvPr/>
            </p:nvSpPr>
            <p:spPr>
              <a:xfrm>
                <a:off x="2088000" y="2952000"/>
                <a:ext cx="360000" cy="360000"/>
              </a:xfrm>
              <a:prstGeom prst="ellipse">
                <a:avLst/>
              </a:prstGeom>
              <a:solidFill>
                <a:srgbClr val="3465A4"/>
              </a:solidFill>
              <a:ln>
                <a:solidFill>
                  <a:srgbClr val="3465A4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2" name="CustomShape 10"/>
              <p:cNvSpPr/>
              <p:nvPr/>
            </p:nvSpPr>
            <p:spPr>
              <a:xfrm>
                <a:off x="3024000" y="2736000"/>
                <a:ext cx="360000" cy="360000"/>
              </a:xfrm>
              <a:prstGeom prst="ellipse">
                <a:avLst/>
              </a:prstGeom>
              <a:solidFill>
                <a:srgbClr val="5B277D"/>
              </a:solidFill>
              <a:ln>
                <a:solidFill>
                  <a:srgbClr val="5B277D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3" name="CustomShape 11"/>
              <p:cNvSpPr/>
              <p:nvPr/>
            </p:nvSpPr>
            <p:spPr>
              <a:xfrm>
                <a:off x="3024000" y="3384000"/>
                <a:ext cx="360000" cy="360000"/>
              </a:xfrm>
              <a:prstGeom prst="ellipse">
                <a:avLst/>
              </a:prstGeom>
              <a:solidFill>
                <a:srgbClr val="5B277D"/>
              </a:solidFill>
              <a:ln>
                <a:solidFill>
                  <a:srgbClr val="5B277D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4" name="CustomShape 12"/>
              <p:cNvSpPr/>
              <p:nvPr/>
            </p:nvSpPr>
            <p:spPr>
              <a:xfrm>
                <a:off x="3024000" y="4032000"/>
                <a:ext cx="360000" cy="360000"/>
              </a:xfrm>
              <a:prstGeom prst="ellipse">
                <a:avLst/>
              </a:prstGeom>
              <a:solidFill>
                <a:srgbClr val="5B277D"/>
              </a:solidFill>
              <a:ln>
                <a:solidFill>
                  <a:srgbClr val="5B277D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5" name="CustomShape 13"/>
              <p:cNvSpPr/>
              <p:nvPr/>
            </p:nvSpPr>
            <p:spPr>
              <a:xfrm>
                <a:off x="3024000" y="4680000"/>
                <a:ext cx="360000" cy="360000"/>
              </a:xfrm>
              <a:prstGeom prst="ellipse">
                <a:avLst/>
              </a:prstGeom>
              <a:solidFill>
                <a:srgbClr val="5B277D"/>
              </a:solidFill>
              <a:ln>
                <a:solidFill>
                  <a:srgbClr val="5B277D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6" name="CustomShape 14"/>
              <p:cNvSpPr/>
              <p:nvPr/>
            </p:nvSpPr>
            <p:spPr>
              <a:xfrm>
                <a:off x="3024000" y="2160000"/>
                <a:ext cx="360000" cy="360000"/>
              </a:xfrm>
              <a:prstGeom prst="ellipse">
                <a:avLst/>
              </a:prstGeom>
              <a:solidFill>
                <a:srgbClr val="5B277D"/>
              </a:solidFill>
              <a:ln>
                <a:solidFill>
                  <a:srgbClr val="5B277D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7" name="CustomShape 15"/>
              <p:cNvSpPr/>
              <p:nvPr/>
            </p:nvSpPr>
            <p:spPr>
              <a:xfrm>
                <a:off x="3816000" y="2664000"/>
                <a:ext cx="360000" cy="360000"/>
              </a:xfrm>
              <a:prstGeom prst="ellipse">
                <a:avLst/>
              </a:prstGeom>
              <a:solidFill>
                <a:srgbClr val="EA7500"/>
              </a:solidFill>
              <a:ln>
                <a:solidFill>
                  <a:srgbClr val="EA75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8" name="CustomShape 16"/>
              <p:cNvSpPr/>
              <p:nvPr/>
            </p:nvSpPr>
            <p:spPr>
              <a:xfrm>
                <a:off x="3816000" y="3240000"/>
                <a:ext cx="360000" cy="360000"/>
              </a:xfrm>
              <a:prstGeom prst="ellipse">
                <a:avLst/>
              </a:prstGeom>
              <a:solidFill>
                <a:srgbClr val="EA7500"/>
              </a:solidFill>
              <a:ln>
                <a:solidFill>
                  <a:srgbClr val="EA75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9" name="CustomShape 17"/>
              <p:cNvSpPr/>
              <p:nvPr/>
            </p:nvSpPr>
            <p:spPr>
              <a:xfrm>
                <a:off x="3816000" y="3888000"/>
                <a:ext cx="360000" cy="360000"/>
              </a:xfrm>
              <a:prstGeom prst="ellipse">
                <a:avLst/>
              </a:prstGeom>
              <a:solidFill>
                <a:srgbClr val="EA7500"/>
              </a:solidFill>
              <a:ln>
                <a:solidFill>
                  <a:srgbClr val="EA750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0" name="TextShape 18"/>
              <p:cNvSpPr txBox="1"/>
              <p:nvPr/>
            </p:nvSpPr>
            <p:spPr>
              <a:xfrm>
                <a:off x="4752000" y="3312000"/>
                <a:ext cx="504000" cy="459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0000" tIns="45000" rIns="90000" bIns="45000">
                <a:noAutofit/>
              </a:bodyPr>
              <a:lstStyle/>
              <a:p>
                <a:r>
                  <a:rPr lang="ca-ES" sz="2600" b="0" strike="noStrike" spc="-1">
                    <a:latin typeface="Arial"/>
                  </a:rPr>
                  <a:t>5</a:t>
                </a:r>
              </a:p>
            </p:txBody>
          </p:sp>
          <p:sp>
            <p:nvSpPr>
              <p:cNvPr id="221" name="Line 19"/>
              <p:cNvSpPr/>
              <p:nvPr/>
            </p:nvSpPr>
            <p:spPr>
              <a:xfrm flipV="1">
                <a:off x="1440000" y="2664000"/>
                <a:ext cx="648000" cy="576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2" name="Line 20"/>
              <p:cNvSpPr/>
              <p:nvPr/>
            </p:nvSpPr>
            <p:spPr>
              <a:xfrm flipV="1">
                <a:off x="2448000" y="2376000"/>
                <a:ext cx="576000" cy="216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3" name="Line 21"/>
              <p:cNvSpPr/>
              <p:nvPr/>
            </p:nvSpPr>
            <p:spPr>
              <a:xfrm>
                <a:off x="1440000" y="3528000"/>
                <a:ext cx="648000" cy="144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4" name="Line 22"/>
              <p:cNvSpPr/>
              <p:nvPr/>
            </p:nvSpPr>
            <p:spPr>
              <a:xfrm>
                <a:off x="1440000" y="3672000"/>
                <a:ext cx="648000" cy="648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5" name="Line 23"/>
              <p:cNvSpPr/>
              <p:nvPr/>
            </p:nvSpPr>
            <p:spPr>
              <a:xfrm flipV="1">
                <a:off x="1440000" y="3228120"/>
                <a:ext cx="648000" cy="7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6" name="Line 24"/>
              <p:cNvSpPr/>
              <p:nvPr/>
            </p:nvSpPr>
            <p:spPr>
              <a:xfrm flipV="1">
                <a:off x="2448000" y="2952000"/>
                <a:ext cx="576000" cy="144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7" name="Line 25"/>
              <p:cNvSpPr/>
              <p:nvPr/>
            </p:nvSpPr>
            <p:spPr>
              <a:xfrm flipV="1">
                <a:off x="2448000" y="3600000"/>
                <a:ext cx="576000" cy="7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8" name="Line 26"/>
              <p:cNvSpPr/>
              <p:nvPr/>
            </p:nvSpPr>
            <p:spPr>
              <a:xfrm flipV="1">
                <a:off x="2448000" y="4176000"/>
                <a:ext cx="648000" cy="216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9" name="Line 27"/>
              <p:cNvSpPr/>
              <p:nvPr/>
            </p:nvSpPr>
            <p:spPr>
              <a:xfrm>
                <a:off x="2448000" y="4392000"/>
                <a:ext cx="576000" cy="43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0" name="Line 28"/>
              <p:cNvSpPr/>
              <p:nvPr/>
            </p:nvSpPr>
            <p:spPr>
              <a:xfrm flipV="1">
                <a:off x="2448000" y="3672000"/>
                <a:ext cx="576000" cy="720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1" name="Line 29"/>
              <p:cNvSpPr/>
              <p:nvPr/>
            </p:nvSpPr>
            <p:spPr>
              <a:xfrm flipV="1">
                <a:off x="2448000" y="3024000"/>
                <a:ext cx="576000" cy="13683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" name="Line 30"/>
              <p:cNvSpPr/>
              <p:nvPr/>
            </p:nvSpPr>
            <p:spPr>
              <a:xfrm flipV="1">
                <a:off x="2448000" y="2448000"/>
                <a:ext cx="576000" cy="19443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" name="Line 31"/>
              <p:cNvSpPr/>
              <p:nvPr/>
            </p:nvSpPr>
            <p:spPr>
              <a:xfrm>
                <a:off x="2448000" y="2592360"/>
                <a:ext cx="576000" cy="2876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4" name="Line 32"/>
              <p:cNvSpPr/>
              <p:nvPr/>
            </p:nvSpPr>
            <p:spPr>
              <a:xfrm>
                <a:off x="2448000" y="2592360"/>
                <a:ext cx="576000" cy="8636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5" name="Line 33"/>
              <p:cNvSpPr/>
              <p:nvPr/>
            </p:nvSpPr>
            <p:spPr>
              <a:xfrm>
                <a:off x="2448000" y="2592360"/>
                <a:ext cx="648000" cy="15116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6" name="Line 34"/>
              <p:cNvSpPr/>
              <p:nvPr/>
            </p:nvSpPr>
            <p:spPr>
              <a:xfrm>
                <a:off x="2448000" y="2592360"/>
                <a:ext cx="576000" cy="21596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7" name="Line 35"/>
              <p:cNvSpPr/>
              <p:nvPr/>
            </p:nvSpPr>
            <p:spPr>
              <a:xfrm flipV="1">
                <a:off x="2448000" y="2376000"/>
                <a:ext cx="576000" cy="71568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8" name="Line 36"/>
              <p:cNvSpPr/>
              <p:nvPr/>
            </p:nvSpPr>
            <p:spPr>
              <a:xfrm>
                <a:off x="2448000" y="3092040"/>
                <a:ext cx="576000" cy="4359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" name="Line 37"/>
              <p:cNvSpPr/>
              <p:nvPr/>
            </p:nvSpPr>
            <p:spPr>
              <a:xfrm>
                <a:off x="2448000" y="3092040"/>
                <a:ext cx="648000" cy="10839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" name="Line 38"/>
              <p:cNvSpPr/>
              <p:nvPr/>
            </p:nvSpPr>
            <p:spPr>
              <a:xfrm>
                <a:off x="2448000" y="3092040"/>
                <a:ext cx="648000" cy="15879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1" name="Line 39"/>
              <p:cNvSpPr/>
              <p:nvPr/>
            </p:nvSpPr>
            <p:spPr>
              <a:xfrm flipV="1">
                <a:off x="2448000" y="2520000"/>
                <a:ext cx="648000" cy="11408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2" name="Line 40"/>
              <p:cNvSpPr/>
              <p:nvPr/>
            </p:nvSpPr>
            <p:spPr>
              <a:xfrm flipV="1">
                <a:off x="2448000" y="3024000"/>
                <a:ext cx="576000" cy="6372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3" name="Line 41"/>
              <p:cNvSpPr/>
              <p:nvPr/>
            </p:nvSpPr>
            <p:spPr>
              <a:xfrm>
                <a:off x="2448000" y="3661560"/>
                <a:ext cx="576000" cy="5144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4" name="Line 42"/>
              <p:cNvSpPr/>
              <p:nvPr/>
            </p:nvSpPr>
            <p:spPr>
              <a:xfrm>
                <a:off x="2448000" y="3661560"/>
                <a:ext cx="576000" cy="10904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" name="Line 43"/>
              <p:cNvSpPr/>
              <p:nvPr/>
            </p:nvSpPr>
            <p:spPr>
              <a:xfrm>
                <a:off x="3384000" y="2376000"/>
                <a:ext cx="432000" cy="43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" name="Line 44"/>
              <p:cNvSpPr/>
              <p:nvPr/>
            </p:nvSpPr>
            <p:spPr>
              <a:xfrm>
                <a:off x="3384000" y="2376000"/>
                <a:ext cx="504000" cy="936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" name="Line 45"/>
              <p:cNvSpPr/>
              <p:nvPr/>
            </p:nvSpPr>
            <p:spPr>
              <a:xfrm>
                <a:off x="3384000" y="2376000"/>
                <a:ext cx="504000" cy="1584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8" name="Line 46"/>
              <p:cNvSpPr/>
              <p:nvPr/>
            </p:nvSpPr>
            <p:spPr>
              <a:xfrm flipV="1">
                <a:off x="3384000" y="2808000"/>
                <a:ext cx="432000" cy="144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9" name="Line 47"/>
              <p:cNvSpPr/>
              <p:nvPr/>
            </p:nvSpPr>
            <p:spPr>
              <a:xfrm>
                <a:off x="3384000" y="2952000"/>
                <a:ext cx="504000" cy="360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0" name="Line 48"/>
              <p:cNvSpPr/>
              <p:nvPr/>
            </p:nvSpPr>
            <p:spPr>
              <a:xfrm>
                <a:off x="3384000" y="2952000"/>
                <a:ext cx="504000" cy="1008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1" name="Line 49"/>
              <p:cNvSpPr/>
              <p:nvPr/>
            </p:nvSpPr>
            <p:spPr>
              <a:xfrm flipV="1">
                <a:off x="3384000" y="2880000"/>
                <a:ext cx="432000" cy="648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2" name="Line 50"/>
              <p:cNvSpPr/>
              <p:nvPr/>
            </p:nvSpPr>
            <p:spPr>
              <a:xfrm flipV="1">
                <a:off x="3384000" y="3312000"/>
                <a:ext cx="504000" cy="21636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3" name="Line 51"/>
              <p:cNvSpPr/>
              <p:nvPr/>
            </p:nvSpPr>
            <p:spPr>
              <a:xfrm>
                <a:off x="3384000" y="3528720"/>
                <a:ext cx="504000" cy="43128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4" name="Line 52"/>
              <p:cNvSpPr/>
              <p:nvPr/>
            </p:nvSpPr>
            <p:spPr>
              <a:xfrm flipV="1">
                <a:off x="3384000" y="2952000"/>
                <a:ext cx="504000" cy="122472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5" name="Line 53"/>
              <p:cNvSpPr/>
              <p:nvPr/>
            </p:nvSpPr>
            <p:spPr>
              <a:xfrm flipV="1">
                <a:off x="3384000" y="3528000"/>
                <a:ext cx="432000" cy="64908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6" name="Line 54"/>
              <p:cNvSpPr/>
              <p:nvPr/>
            </p:nvSpPr>
            <p:spPr>
              <a:xfrm flipV="1">
                <a:off x="3384000" y="4032000"/>
                <a:ext cx="432000" cy="1454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7" name="Line 55"/>
              <p:cNvSpPr/>
              <p:nvPr/>
            </p:nvSpPr>
            <p:spPr>
              <a:xfrm flipV="1">
                <a:off x="3384000" y="2952000"/>
                <a:ext cx="432000" cy="187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8" name="Line 56"/>
              <p:cNvSpPr/>
              <p:nvPr/>
            </p:nvSpPr>
            <p:spPr>
              <a:xfrm flipV="1">
                <a:off x="3389400" y="3528720"/>
                <a:ext cx="498600" cy="129564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9" name="Line 57"/>
              <p:cNvSpPr/>
              <p:nvPr/>
            </p:nvSpPr>
            <p:spPr>
              <a:xfrm flipV="1">
                <a:off x="3389400" y="4176720"/>
                <a:ext cx="498600" cy="648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0" name="Line 58"/>
              <p:cNvSpPr/>
              <p:nvPr/>
            </p:nvSpPr>
            <p:spPr>
              <a:xfrm>
                <a:off x="4176000" y="2880000"/>
                <a:ext cx="648000" cy="576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1" name="Line 59"/>
              <p:cNvSpPr/>
              <p:nvPr/>
            </p:nvSpPr>
            <p:spPr>
              <a:xfrm>
                <a:off x="4176000" y="3420000"/>
                <a:ext cx="648000" cy="72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2" name="Line 60"/>
              <p:cNvSpPr/>
              <p:nvPr/>
            </p:nvSpPr>
            <p:spPr>
              <a:xfrm flipV="1">
                <a:off x="4176000" y="3528000"/>
                <a:ext cx="648000" cy="504000"/>
              </a:xfrm>
              <a:prstGeom prst="line">
                <a:avLst/>
              </a:prstGeom>
              <a:ln>
                <a:solidFill>
                  <a:srgbClr val="000000"/>
                </a:solidFill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263" name="TextShape 61"/>
            <p:cNvSpPr txBox="1"/>
            <p:nvPr/>
          </p:nvSpPr>
          <p:spPr>
            <a:xfrm>
              <a:off x="720000" y="2592000"/>
              <a:ext cx="936000" cy="34632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ca-ES" sz="1800" b="0" strike="noStrike" spc="-1">
                  <a:solidFill>
                    <a:srgbClr val="003FE2"/>
                  </a:solidFill>
                  <a:latin typeface="Arial"/>
                </a:rPr>
                <a:t>Input</a:t>
              </a:r>
            </a:p>
          </p:txBody>
        </p:sp>
        <p:sp>
          <p:nvSpPr>
            <p:cNvPr id="264" name="TextShape 62"/>
            <p:cNvSpPr txBox="1"/>
            <p:nvPr/>
          </p:nvSpPr>
          <p:spPr>
            <a:xfrm>
              <a:off x="1800000" y="1944000"/>
              <a:ext cx="108000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ca-ES" sz="1800" b="0" strike="noStrike" spc="-1">
                  <a:solidFill>
                    <a:srgbClr val="003FE2"/>
                  </a:solidFill>
                  <a:latin typeface="Arial"/>
                </a:rPr>
                <a:t>Layer 1</a:t>
              </a:r>
            </a:p>
          </p:txBody>
        </p:sp>
        <p:sp>
          <p:nvSpPr>
            <p:cNvPr id="265" name="TextShape 63"/>
            <p:cNvSpPr txBox="1"/>
            <p:nvPr/>
          </p:nvSpPr>
          <p:spPr>
            <a:xfrm>
              <a:off x="2736000" y="1701720"/>
              <a:ext cx="108000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ca-ES" sz="1800" b="0" strike="noStrike" spc="-1">
                  <a:solidFill>
                    <a:srgbClr val="003FE2"/>
                  </a:solidFill>
                  <a:latin typeface="Arial"/>
                </a:rPr>
                <a:t>Layer 2</a:t>
              </a:r>
            </a:p>
          </p:txBody>
        </p:sp>
        <p:sp>
          <p:nvSpPr>
            <p:cNvPr id="266" name="TextShape 64"/>
            <p:cNvSpPr txBox="1"/>
            <p:nvPr/>
          </p:nvSpPr>
          <p:spPr>
            <a:xfrm>
              <a:off x="3600000" y="2160000"/>
              <a:ext cx="108000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ca-ES" sz="1800" b="0" strike="noStrike" spc="-1">
                  <a:solidFill>
                    <a:srgbClr val="003FE2"/>
                  </a:solidFill>
                  <a:latin typeface="Arial"/>
                </a:rPr>
                <a:t>Layer 3</a:t>
              </a:r>
            </a:p>
          </p:txBody>
        </p:sp>
        <p:sp>
          <p:nvSpPr>
            <p:cNvPr id="267" name="TextShape 65"/>
            <p:cNvSpPr txBox="1"/>
            <p:nvPr/>
          </p:nvSpPr>
          <p:spPr>
            <a:xfrm>
              <a:off x="4536000" y="2925720"/>
              <a:ext cx="1080000" cy="60228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tIns="45000" rIns="90000" bIns="45000">
              <a:noAutofit/>
            </a:bodyPr>
            <a:lstStyle/>
            <a:p>
              <a:r>
                <a:rPr lang="ca-ES" sz="1800" b="0" strike="noStrike" spc="-1">
                  <a:solidFill>
                    <a:srgbClr val="003FE2"/>
                  </a:solidFill>
                  <a:latin typeface="Arial"/>
                </a:rPr>
                <a:t>Output</a:t>
              </a:r>
            </a:p>
          </p:txBody>
        </p:sp>
      </p:grpSp>
      <p:pic>
        <p:nvPicPr>
          <p:cNvPr id="268" name="267 Imagen"/>
          <p:cNvPicPr/>
          <p:nvPr/>
        </p:nvPicPr>
        <p:blipFill>
          <a:blip r:embed="rId3"/>
          <a:stretch/>
        </p:blipFill>
        <p:spPr>
          <a:xfrm>
            <a:off x="6048000" y="1728000"/>
            <a:ext cx="5685120" cy="3402000"/>
          </a:xfrm>
          <a:prstGeom prst="rect">
            <a:avLst/>
          </a:prstGeom>
          <a:ln>
            <a:noFill/>
          </a:ln>
        </p:spPr>
      </p:pic>
      <p:sp>
        <p:nvSpPr>
          <p:cNvPr id="269" name="TextShape 66"/>
          <p:cNvSpPr txBox="1"/>
          <p:nvPr/>
        </p:nvSpPr>
        <p:spPr>
          <a:xfrm>
            <a:off x="6624000" y="5229720"/>
            <a:ext cx="41040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ca-ES" sz="1800" b="0" strike="noStrike" spc="-1">
                <a:latin typeface="Arial"/>
              </a:rPr>
              <a:t>What features do you expect the neural network to learn? </a:t>
            </a:r>
          </a:p>
        </p:txBody>
      </p:sp>
      <p:sp>
        <p:nvSpPr>
          <p:cNvPr id="270" name="TextShape 67"/>
          <p:cNvSpPr txBox="1"/>
          <p:nvPr/>
        </p:nvSpPr>
        <p:spPr>
          <a:xfrm>
            <a:off x="1584000" y="2880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12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1" name="TextShape 68"/>
          <p:cNvSpPr txBox="1"/>
          <p:nvPr/>
        </p:nvSpPr>
        <p:spPr>
          <a:xfrm>
            <a:off x="1440000" y="2592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11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2" name="TextShape 69"/>
          <p:cNvSpPr txBox="1"/>
          <p:nvPr/>
        </p:nvSpPr>
        <p:spPr>
          <a:xfrm>
            <a:off x="1584000" y="330012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13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3" name="TextShape 70"/>
          <p:cNvSpPr txBox="1"/>
          <p:nvPr/>
        </p:nvSpPr>
        <p:spPr>
          <a:xfrm>
            <a:off x="1584000" y="3744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14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4" name="TextShape 71"/>
          <p:cNvSpPr txBox="1"/>
          <p:nvPr/>
        </p:nvSpPr>
        <p:spPr>
          <a:xfrm>
            <a:off x="2376000" y="2160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21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5" name="TextShape 72"/>
          <p:cNvSpPr txBox="1"/>
          <p:nvPr/>
        </p:nvSpPr>
        <p:spPr>
          <a:xfrm>
            <a:off x="3384000" y="2304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31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6" name="TextShape 73"/>
          <p:cNvSpPr txBox="1"/>
          <p:nvPr/>
        </p:nvSpPr>
        <p:spPr>
          <a:xfrm>
            <a:off x="2453400" y="4248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25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7" name="TextShape 74"/>
          <p:cNvSpPr txBox="1"/>
          <p:nvPr/>
        </p:nvSpPr>
        <p:spPr>
          <a:xfrm>
            <a:off x="4104000" y="2592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41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8" name="TextShape 75"/>
          <p:cNvSpPr txBox="1"/>
          <p:nvPr/>
        </p:nvSpPr>
        <p:spPr>
          <a:xfrm>
            <a:off x="4032000" y="3096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42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79" name="TextShape 76"/>
          <p:cNvSpPr txBox="1"/>
          <p:nvPr/>
        </p:nvSpPr>
        <p:spPr>
          <a:xfrm>
            <a:off x="3960000" y="3528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43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80" name="TextShape 77"/>
          <p:cNvSpPr txBox="1"/>
          <p:nvPr/>
        </p:nvSpPr>
        <p:spPr>
          <a:xfrm>
            <a:off x="2556000" y="2680560"/>
            <a:ext cx="936000" cy="12794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</p:txBody>
      </p:sp>
      <p:sp>
        <p:nvSpPr>
          <p:cNvPr id="281" name="TextShape 78"/>
          <p:cNvSpPr txBox="1"/>
          <p:nvPr/>
        </p:nvSpPr>
        <p:spPr>
          <a:xfrm>
            <a:off x="3456000" y="4536000"/>
            <a:ext cx="936000" cy="504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1800" b="0" strike="noStrike" spc="-1">
                <a:solidFill>
                  <a:srgbClr val="D62E4E"/>
                </a:solidFill>
                <a:latin typeface="Arial"/>
              </a:rPr>
              <a:t>w</a:t>
            </a:r>
            <a:r>
              <a:rPr lang="ca-ES" sz="1800" b="0" strike="noStrike" spc="-1" baseline="-33000">
                <a:solidFill>
                  <a:srgbClr val="D62E4E"/>
                </a:solidFill>
                <a:latin typeface="Arial"/>
              </a:rPr>
              <a:t>33</a:t>
            </a:r>
            <a:endParaRPr lang="ca-ES" sz="1800" b="0" strike="noStrike" spc="-1">
              <a:solidFill>
                <a:srgbClr val="D62E4E"/>
              </a:solidFill>
              <a:latin typeface="Arial"/>
            </a:endParaRPr>
          </a:p>
        </p:txBody>
      </p:sp>
      <p:sp>
        <p:nvSpPr>
          <p:cNvPr id="282" name="TextShape 79"/>
          <p:cNvSpPr txBox="1"/>
          <p:nvPr/>
        </p:nvSpPr>
        <p:spPr>
          <a:xfrm>
            <a:off x="3492000" y="2608560"/>
            <a:ext cx="936000" cy="12794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  <a:p>
            <a:r>
              <a:rPr lang="ca-ES" sz="2800" b="0" strike="noStrike" spc="-1">
                <a:solidFill>
                  <a:srgbClr val="D62E4E"/>
                </a:solidFill>
                <a:latin typeface="Arial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485280" y="1949760"/>
            <a:ext cx="11169000" cy="420840"/>
          </a:xfrm>
          <a:prstGeom prst="flowChartAlternateProcess">
            <a:avLst/>
          </a:prstGeom>
          <a:solidFill>
            <a:srgbClr val="00BAC8">
              <a:alpha val="73000"/>
            </a:srgb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Seaford"/>
              </a:rPr>
              <a:t>Neural networks</a:t>
            </a:r>
            <a:endParaRPr lang="ca-ES" sz="1800" b="0" strike="noStrike" spc="-1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485280" y="2370600"/>
            <a:ext cx="11169000" cy="653400"/>
          </a:xfrm>
          <a:prstGeom prst="flowChartAlternateProcess">
            <a:avLst/>
          </a:prstGeom>
          <a:solidFill>
            <a:srgbClr val="00BAC8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Neural Networks (NN) is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Seaford"/>
                <a:ea typeface="Seaford"/>
              </a:rPr>
              <a:t>a biologically </a:t>
            </a:r>
            <a:r>
              <a:rPr lang="en-US" sz="1800" b="0" strike="noStrike" spc="-1" dirty="0">
                <a:solidFill>
                  <a:srgbClr val="000000"/>
                </a:solidFill>
                <a:latin typeface="Seaford"/>
                <a:ea typeface="Seaford"/>
              </a:rPr>
              <a:t>inspired programming paradigm which enables a computer to learn from observational data.</a:t>
            </a:r>
            <a:endParaRPr lang="ca-ES" sz="1800" b="0" strike="noStrike" spc="-1" dirty="0">
              <a:latin typeface="Arial"/>
            </a:endParaRPr>
          </a:p>
        </p:txBody>
      </p:sp>
      <p:grpSp>
        <p:nvGrpSpPr>
          <p:cNvPr id="99" name="Group 3"/>
          <p:cNvGrpSpPr/>
          <p:nvPr/>
        </p:nvGrpSpPr>
        <p:grpSpPr>
          <a:xfrm>
            <a:off x="485280" y="3527280"/>
            <a:ext cx="11169000" cy="1008720"/>
            <a:chOff x="485280" y="3527280"/>
            <a:chExt cx="11169000" cy="1008720"/>
          </a:xfrm>
        </p:grpSpPr>
        <p:sp>
          <p:nvSpPr>
            <p:cNvPr id="100" name="CustomShape 4"/>
            <p:cNvSpPr/>
            <p:nvPr/>
          </p:nvSpPr>
          <p:spPr>
            <a:xfrm>
              <a:off x="485280" y="3527280"/>
              <a:ext cx="11169000" cy="420840"/>
            </a:xfrm>
            <a:prstGeom prst="flowChartAlternateProcess">
              <a:avLst/>
            </a:prstGeom>
            <a:solidFill>
              <a:srgbClr val="00BAC8">
                <a:alpha val="73000"/>
              </a:srgbClr>
            </a:solidFill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anchor="ctr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Seaford"/>
                </a:rPr>
                <a:t>Deep learning</a:t>
              </a:r>
              <a:endParaRPr lang="ca-ES" sz="1800" b="0" strike="noStrike" spc="-1">
                <a:latin typeface="Arial"/>
              </a:endParaRPr>
            </a:p>
          </p:txBody>
        </p:sp>
        <p:sp>
          <p:nvSpPr>
            <p:cNvPr id="101" name="CustomShape 5"/>
            <p:cNvSpPr/>
            <p:nvPr/>
          </p:nvSpPr>
          <p:spPr>
            <a:xfrm>
              <a:off x="485280" y="3948480"/>
              <a:ext cx="11169000" cy="587520"/>
            </a:xfrm>
            <a:prstGeom prst="flowChartAlternateProcess">
              <a:avLst/>
            </a:prstGeom>
            <a:solidFill>
              <a:srgbClr val="00BAC8">
                <a:alpha val="2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anchor="ctr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Seaford"/>
                  <a:ea typeface="Seaford"/>
                </a:rPr>
                <a:t>Deep Learning (DL) is a powerful set of techniques for learning in neural networks.</a:t>
              </a:r>
              <a:endParaRPr lang="ca-ES" sz="1800" b="0" strike="noStrike" spc="-1">
                <a:latin typeface="Arial"/>
              </a:endParaRPr>
            </a:p>
          </p:txBody>
        </p:sp>
      </p:grpSp>
      <p:sp>
        <p:nvSpPr>
          <p:cNvPr id="102" name="CustomShape 6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TextShape 7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What is deep learning?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04" name="CustomShape 8"/>
          <p:cNvSpPr/>
          <p:nvPr/>
        </p:nvSpPr>
        <p:spPr>
          <a:xfrm>
            <a:off x="495000" y="5256000"/>
            <a:ext cx="11169000" cy="653400"/>
          </a:xfrm>
          <a:prstGeom prst="flowChartAlternateProcess">
            <a:avLst/>
          </a:prstGeom>
          <a:solidFill>
            <a:srgbClr val="00BAC8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  <a:ea typeface="Seaford"/>
              </a:rPr>
              <a:t>NN and DL currently provide the best solutions to many problems in image recognition, speech</a:t>
            </a:r>
            <a:endParaRPr lang="ca-E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Seaford"/>
                <a:ea typeface="Seaford"/>
              </a:rPr>
              <a:t>recognition, and natural language processing.</a:t>
            </a:r>
            <a:endParaRPr lang="ca-E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Example: digits recognition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285" name="284 Imagen"/>
          <p:cNvPicPr/>
          <p:nvPr/>
        </p:nvPicPr>
        <p:blipFill>
          <a:blip r:embed="rId2"/>
          <a:stretch/>
        </p:blipFill>
        <p:spPr>
          <a:xfrm>
            <a:off x="2016000" y="1276920"/>
            <a:ext cx="8320680" cy="5069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Example: digits recognition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288" name="287 Imagen"/>
          <p:cNvPicPr/>
          <p:nvPr/>
        </p:nvPicPr>
        <p:blipFill>
          <a:blip r:embed="rId2"/>
          <a:stretch/>
        </p:blipFill>
        <p:spPr>
          <a:xfrm>
            <a:off x="2016000" y="1274040"/>
            <a:ext cx="8352000" cy="4989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Playing with neural networks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291" name="TextShape 3"/>
          <p:cNvSpPr txBox="1"/>
          <p:nvPr/>
        </p:nvSpPr>
        <p:spPr>
          <a:xfrm>
            <a:off x="3600000" y="3169800"/>
            <a:ext cx="9000000" cy="430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ca-ES" sz="2400" b="0" strike="noStrike" spc="-1" dirty="0" smtClean="0">
                <a:latin typeface="Arial"/>
              </a:rPr>
              <a:t>http://playground.tensorflow.org</a:t>
            </a:r>
            <a:endParaRPr lang="ca-ES" sz="2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2076840" y="562284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object classification, detection and segmentation.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TextShape 3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08" name="107 Imagen"/>
          <p:cNvPicPr/>
          <p:nvPr/>
        </p:nvPicPr>
        <p:blipFill>
          <a:blip r:embed="rId2"/>
          <a:stretch/>
        </p:blipFill>
        <p:spPr>
          <a:xfrm>
            <a:off x="1152000" y="1471680"/>
            <a:ext cx="9820080" cy="410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11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Image classification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12" name="Picture 6" descr="Graphical user interface, application&#10;&#10;Description automatically generated"/>
          <p:cNvPicPr/>
          <p:nvPr/>
        </p:nvPicPr>
        <p:blipFill>
          <a:blip r:embed="rId2"/>
          <a:stretch/>
        </p:blipFill>
        <p:spPr>
          <a:xfrm>
            <a:off x="3772080" y="1343880"/>
            <a:ext cx="4126320" cy="4581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15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Face recognition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16" name="115 Imagen"/>
          <p:cNvPicPr/>
          <p:nvPr/>
        </p:nvPicPr>
        <p:blipFill>
          <a:blip r:embed="rId2"/>
          <a:stretch/>
        </p:blipFill>
        <p:spPr>
          <a:xfrm>
            <a:off x="2467800" y="1333440"/>
            <a:ext cx="7324200" cy="4714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19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Navigation and mapping.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20" name="119 Imagen"/>
          <p:cNvPicPr/>
          <p:nvPr/>
        </p:nvPicPr>
        <p:blipFill>
          <a:blip r:embed="rId2"/>
          <a:stretch/>
        </p:blipFill>
        <p:spPr>
          <a:xfrm>
            <a:off x="1728000" y="1368000"/>
            <a:ext cx="8784000" cy="459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Skype translator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24" name="Picture 6" descr="A picture containing text, indoor,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1927080" y="1467360"/>
            <a:ext cx="7736040" cy="4354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485280" y="595440"/>
            <a:ext cx="11169000" cy="681480"/>
          </a:xfrm>
          <a:prstGeom prst="rect">
            <a:avLst/>
          </a:prstGeom>
          <a:solidFill>
            <a:srgbClr val="00BAC8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TextShape 2"/>
          <p:cNvSpPr txBox="1"/>
          <p:nvPr/>
        </p:nvSpPr>
        <p:spPr>
          <a:xfrm>
            <a:off x="482760" y="376920"/>
            <a:ext cx="10634040" cy="109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Seaford"/>
                <a:ea typeface="Seaford"/>
              </a:rPr>
              <a:t>Deep learning everywhere</a:t>
            </a:r>
            <a:endParaRPr lang="en-US" sz="3600" b="0" strike="noStrike" spc="-1">
              <a:solidFill>
                <a:srgbClr val="000000"/>
              </a:solidFill>
              <a:latin typeface="Seaford"/>
            </a:endParaRPr>
          </a:p>
        </p:txBody>
      </p:sp>
      <p:sp>
        <p:nvSpPr>
          <p:cNvPr id="127" name="TextShape 3"/>
          <p:cNvSpPr txBox="1"/>
          <p:nvPr/>
        </p:nvSpPr>
        <p:spPr>
          <a:xfrm>
            <a:off x="3931560" y="5923800"/>
            <a:ext cx="10506600" cy="567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Seaford"/>
                <a:ea typeface="Seaford"/>
              </a:rPr>
              <a:t>Figure: Music generation</a:t>
            </a:r>
            <a:endParaRPr lang="en-US" sz="2400" b="0" strike="noStrike" spc="-1">
              <a:solidFill>
                <a:srgbClr val="000000"/>
              </a:solidFill>
              <a:latin typeface="Seaford"/>
            </a:endParaRPr>
          </a:p>
        </p:txBody>
      </p:sp>
      <p:pic>
        <p:nvPicPr>
          <p:cNvPr id="128" name="127 Imagen"/>
          <p:cNvPicPr/>
          <p:nvPr/>
        </p:nvPicPr>
        <p:blipFill>
          <a:blip r:embed="rId2"/>
          <a:stretch/>
        </p:blipFill>
        <p:spPr>
          <a:xfrm>
            <a:off x="1944000" y="1440000"/>
            <a:ext cx="9072000" cy="443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8223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939393"/>
      </a:accent6>
      <a:hlink>
        <a:srgbClr val="3E8FF1"/>
      </a:hlink>
      <a:folHlink>
        <a:srgbClr val="93939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8223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939393"/>
      </a:accent6>
      <a:hlink>
        <a:srgbClr val="3E8FF1"/>
      </a:hlink>
      <a:folHlink>
        <a:srgbClr val="939393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647</Words>
  <Application>Microsoft Office PowerPoint</Application>
  <PresentationFormat>Personalizado</PresentationFormat>
  <Paragraphs>95</Paragraphs>
  <Slides>32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32</vt:i4>
      </vt:variant>
    </vt:vector>
  </HeadingPairs>
  <TitlesOfParts>
    <vt:vector size="34" baseType="lpstr"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Laia Domingo Colomer</cp:lastModifiedBy>
  <cp:revision>432</cp:revision>
  <dcterms:created xsi:type="dcterms:W3CDTF">2021-05-07T11:37:08Z</dcterms:created>
  <dcterms:modified xsi:type="dcterms:W3CDTF">2021-06-21T07:53:45Z</dcterms:modified>
  <dc:language>ca-ES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24</vt:i4>
  </property>
</Properties>
</file>